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559675" cy="1069181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ED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90" d="100"/>
          <a:sy n="90" d="100"/>
        </p:scale>
        <p:origin x="166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68490-C95E-44F2-AF31-43B085DD6F6C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5D918-4673-455B-B07B-A243FCFD29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9622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68490-C95E-44F2-AF31-43B085DD6F6C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5D918-4673-455B-B07B-A243FCFD29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2258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68490-C95E-44F2-AF31-43B085DD6F6C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5D918-4673-455B-B07B-A243FCFD29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3892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68490-C95E-44F2-AF31-43B085DD6F6C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5D918-4673-455B-B07B-A243FCFD29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4817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68490-C95E-44F2-AF31-43B085DD6F6C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5D918-4673-455B-B07B-A243FCFD29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0676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68490-C95E-44F2-AF31-43B085DD6F6C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5D918-4673-455B-B07B-A243FCFD29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4314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68490-C95E-44F2-AF31-43B085DD6F6C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5D918-4673-455B-B07B-A243FCFD29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9642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68490-C95E-44F2-AF31-43B085DD6F6C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5D918-4673-455B-B07B-A243FCFD29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2993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68490-C95E-44F2-AF31-43B085DD6F6C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5D918-4673-455B-B07B-A243FCFD29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6351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68490-C95E-44F2-AF31-43B085DD6F6C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5D918-4673-455B-B07B-A243FCFD29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3384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68490-C95E-44F2-AF31-43B085DD6F6C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5D918-4673-455B-B07B-A243FCFD29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0209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668490-C95E-44F2-AF31-43B085DD6F6C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35D918-4673-455B-B07B-A243FCFD29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7553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図 46">
            <a:extLst>
              <a:ext uri="{FF2B5EF4-FFF2-40B4-BE49-F238E27FC236}">
                <a16:creationId xmlns:a16="http://schemas.microsoft.com/office/drawing/2014/main" id="{2B1EE5F8-A2CC-FCD7-D9F9-A9C4C7BE06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835" y="4058529"/>
            <a:ext cx="2280102" cy="231058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E692DFDB-4F20-B7FC-52B6-F089A41600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4978" y="2097867"/>
            <a:ext cx="2443712" cy="1399649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F781937-B6CC-4087-49C8-2232B17DC9E4}"/>
              </a:ext>
            </a:extLst>
          </p:cNvPr>
          <p:cNvSpPr txBox="1"/>
          <p:nvPr/>
        </p:nvSpPr>
        <p:spPr>
          <a:xfrm>
            <a:off x="-39992" y="1488449"/>
            <a:ext cx="44037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○ダウンロードした</a:t>
            </a:r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Excel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ファイルへのアクセス許可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4D499156-8734-5304-2A00-290A149C74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5835" y="2097867"/>
            <a:ext cx="4098710" cy="1727516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A987CA4-53AA-2CF3-6E25-9627ED8CA7E7}"/>
              </a:ext>
            </a:extLst>
          </p:cNvPr>
          <p:cNvSpPr txBox="1"/>
          <p:nvPr/>
        </p:nvSpPr>
        <p:spPr>
          <a:xfrm>
            <a:off x="295835" y="1679400"/>
            <a:ext cx="699903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メールやクラウド上からダウンロードした</a:t>
            </a:r>
            <a:r>
              <a:rPr lang="en-US" altLang="ja-JP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Excel</a:t>
            </a:r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ファイルは、アクセス許可が必要な場合がありますので、</a:t>
            </a:r>
            <a:endParaRPr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次の処理を行ってください。</a:t>
            </a:r>
            <a:endParaRPr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30724C9-0E66-37A6-A8A5-D83B11DC8439}"/>
              </a:ext>
            </a:extLst>
          </p:cNvPr>
          <p:cNvSpPr txBox="1"/>
          <p:nvPr/>
        </p:nvSpPr>
        <p:spPr>
          <a:xfrm>
            <a:off x="4343745" y="3027308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100" b="1" dirty="0">
                <a:solidFill>
                  <a:srgbClr val="FF0000"/>
                </a:solidFill>
              </a:rPr>
              <a:t>右クリック</a:t>
            </a:r>
            <a:endParaRPr lang="en-US" altLang="ja-JP" sz="1100" b="1" dirty="0">
              <a:solidFill>
                <a:srgbClr val="FF0000"/>
              </a:solidFill>
            </a:endParaRPr>
          </a:p>
        </p:txBody>
      </p: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C6328B9B-E381-FA0C-0626-D581F65E3EC9}"/>
              </a:ext>
            </a:extLst>
          </p:cNvPr>
          <p:cNvCxnSpPr>
            <a:cxnSpLocks/>
          </p:cNvCxnSpPr>
          <p:nvPr/>
        </p:nvCxnSpPr>
        <p:spPr>
          <a:xfrm>
            <a:off x="3467100" y="3298659"/>
            <a:ext cx="1805905" cy="0"/>
          </a:xfrm>
          <a:prstGeom prst="straightConnector1">
            <a:avLst/>
          </a:prstGeom>
          <a:ln cap="rnd">
            <a:solidFill>
              <a:srgbClr val="FF0000"/>
            </a:solidFill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388124CF-CF24-55D2-F215-AF9121E2BE87}"/>
              </a:ext>
            </a:extLst>
          </p:cNvPr>
          <p:cNvSpPr/>
          <p:nvPr/>
        </p:nvSpPr>
        <p:spPr>
          <a:xfrm>
            <a:off x="5308600" y="3177684"/>
            <a:ext cx="601188" cy="209550"/>
          </a:xfrm>
          <a:prstGeom prst="roundRect">
            <a:avLst>
              <a:gd name="adj" fmla="val 38513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4977D203-A93F-71EF-DB8D-966205C5EFD7}"/>
              </a:ext>
            </a:extLst>
          </p:cNvPr>
          <p:cNvSpPr/>
          <p:nvPr/>
        </p:nvSpPr>
        <p:spPr>
          <a:xfrm>
            <a:off x="1869759" y="5588554"/>
            <a:ext cx="601188" cy="209550"/>
          </a:xfrm>
          <a:prstGeom prst="roundRect">
            <a:avLst>
              <a:gd name="adj" fmla="val 38513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B482DC5D-8FE1-05DB-2275-07FA8859D1B1}"/>
              </a:ext>
            </a:extLst>
          </p:cNvPr>
          <p:cNvGrpSpPr/>
          <p:nvPr/>
        </p:nvGrpSpPr>
        <p:grpSpPr>
          <a:xfrm>
            <a:off x="1289050" y="3406076"/>
            <a:ext cx="4330700" cy="636608"/>
            <a:chOff x="1289050" y="2540399"/>
            <a:chExt cx="4330700" cy="636608"/>
          </a:xfrm>
        </p:grpSpPr>
        <p:cxnSp>
          <p:nvCxnSpPr>
            <p:cNvPr id="27" name="直線矢印コネクタ 26">
              <a:extLst>
                <a:ext uri="{FF2B5EF4-FFF2-40B4-BE49-F238E27FC236}">
                  <a16:creationId xmlns:a16="http://schemas.microsoft.com/office/drawing/2014/main" id="{FDE5D6B6-D96C-9F17-AD46-FEDC3ABBE07E}"/>
                </a:ext>
              </a:extLst>
            </p:cNvPr>
            <p:cNvCxnSpPr>
              <a:cxnSpLocks/>
            </p:cNvCxnSpPr>
            <p:nvPr/>
          </p:nvCxnSpPr>
          <p:spPr>
            <a:xfrm>
              <a:off x="1295400" y="2978476"/>
              <a:ext cx="0" cy="198531"/>
            </a:xfrm>
            <a:prstGeom prst="straightConnector1">
              <a:avLst/>
            </a:prstGeom>
            <a:ln cap="rnd">
              <a:solidFill>
                <a:srgbClr val="FF0000"/>
              </a:solidFill>
              <a:round/>
              <a:headEnd type="none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矢印コネクタ 28">
              <a:extLst>
                <a:ext uri="{FF2B5EF4-FFF2-40B4-BE49-F238E27FC236}">
                  <a16:creationId xmlns:a16="http://schemas.microsoft.com/office/drawing/2014/main" id="{2DA8A7DC-F4F0-39A5-1BA9-DF3FDC01BED4}"/>
                </a:ext>
              </a:extLst>
            </p:cNvPr>
            <p:cNvCxnSpPr>
              <a:cxnSpLocks/>
            </p:cNvCxnSpPr>
            <p:nvPr/>
          </p:nvCxnSpPr>
          <p:spPr>
            <a:xfrm>
              <a:off x="5619750" y="2540399"/>
              <a:ext cx="0" cy="438077"/>
            </a:xfrm>
            <a:prstGeom prst="straightConnector1">
              <a:avLst/>
            </a:prstGeom>
            <a:ln cap="rnd">
              <a:solidFill>
                <a:srgbClr val="FF0000"/>
              </a:solidFill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矢印コネクタ 30">
              <a:extLst>
                <a:ext uri="{FF2B5EF4-FFF2-40B4-BE49-F238E27FC236}">
                  <a16:creationId xmlns:a16="http://schemas.microsoft.com/office/drawing/2014/main" id="{CCE7514F-AAE0-9FC8-4433-AB9E74B9F28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289050" y="2978150"/>
              <a:ext cx="4330700" cy="326"/>
            </a:xfrm>
            <a:prstGeom prst="straightConnector1">
              <a:avLst/>
            </a:prstGeom>
            <a:ln cap="rnd">
              <a:solidFill>
                <a:srgbClr val="FF0000"/>
              </a:solidFill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47D259BD-28E5-5DF6-D231-EAF241F836A9}"/>
              </a:ext>
            </a:extLst>
          </p:cNvPr>
          <p:cNvGrpSpPr/>
          <p:nvPr/>
        </p:nvGrpSpPr>
        <p:grpSpPr>
          <a:xfrm>
            <a:off x="2616199" y="4145762"/>
            <a:ext cx="4852481" cy="609245"/>
            <a:chOff x="2616200" y="3196081"/>
            <a:chExt cx="4647640" cy="609245"/>
          </a:xfrm>
        </p:grpSpPr>
        <p:sp>
          <p:nvSpPr>
            <p:cNvPr id="35" name="テキスト ボックス 34">
              <a:extLst>
                <a:ext uri="{FF2B5EF4-FFF2-40B4-BE49-F238E27FC236}">
                  <a16:creationId xmlns:a16="http://schemas.microsoft.com/office/drawing/2014/main" id="{02AB6CD1-4AC7-0F1A-D603-C7AAD94C667B}"/>
                </a:ext>
              </a:extLst>
            </p:cNvPr>
            <p:cNvSpPr txBox="1"/>
            <p:nvPr/>
          </p:nvSpPr>
          <p:spPr>
            <a:xfrm>
              <a:off x="2616200" y="3205162"/>
              <a:ext cx="4647640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[</a:t>
              </a:r>
              <a:r>
                <a:rPr kumimoji="1" lang="ja-JP" altLang="en-US" sz="11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プロパティ</a:t>
              </a:r>
              <a:r>
                <a:rPr kumimoji="1" lang="en-US" altLang="ja-JP" sz="11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]</a:t>
              </a:r>
              <a:r>
                <a:rPr kumimoji="1" lang="ja-JP" altLang="en-US" sz="11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→ 全般 → セキュリティ</a:t>
              </a:r>
              <a:r>
                <a:rPr kumimoji="1" lang="en-US" altLang="ja-JP" sz="11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:</a:t>
              </a:r>
              <a:r>
                <a:rPr kumimoji="1" lang="ja-JP" altLang="en-US" sz="11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☐許可する　→　</a:t>
              </a:r>
              <a:r>
                <a:rPr kumimoji="1" lang="en-US" altLang="ja-JP" sz="11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[ OK ]</a:t>
              </a:r>
            </a:p>
            <a:p>
              <a:endParaRPr kumimoji="1" lang="en-US" altLang="ja-JP" sz="11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kumimoji="1" lang="en-US" altLang="ja-JP" sz="11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※</a:t>
              </a:r>
              <a:r>
                <a:rPr kumimoji="1" lang="ja-JP" altLang="en-US" sz="11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ここにセキュリティの表示がない場合は、そのまま使用できます。</a:t>
              </a:r>
              <a:endParaRPr kumimoji="1" lang="en-US" altLang="ja-JP" sz="11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6" name="テキスト ボックス 35">
              <a:extLst>
                <a:ext uri="{FF2B5EF4-FFF2-40B4-BE49-F238E27FC236}">
                  <a16:creationId xmlns:a16="http://schemas.microsoft.com/office/drawing/2014/main" id="{F39B38D9-42EC-DE08-87BB-5EBBEEBE76BB}"/>
                </a:ext>
              </a:extLst>
            </p:cNvPr>
            <p:cNvSpPr txBox="1"/>
            <p:nvPr/>
          </p:nvSpPr>
          <p:spPr>
            <a:xfrm>
              <a:off x="5052757" y="3196081"/>
              <a:ext cx="36195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✓</a:t>
              </a:r>
            </a:p>
          </p:txBody>
        </p:sp>
      </p:grp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AD1322E2-E505-98A0-BC4C-2C4907E597AC}"/>
              </a:ext>
            </a:extLst>
          </p:cNvPr>
          <p:cNvCxnSpPr>
            <a:cxnSpLocks/>
            <a:stCxn id="26" idx="2"/>
          </p:cNvCxnSpPr>
          <p:nvPr/>
        </p:nvCxnSpPr>
        <p:spPr>
          <a:xfrm flipH="1">
            <a:off x="1585352" y="5798104"/>
            <a:ext cx="585001" cy="408616"/>
          </a:xfrm>
          <a:prstGeom prst="straightConnector1">
            <a:avLst/>
          </a:prstGeom>
          <a:ln cap="rnd">
            <a:solidFill>
              <a:srgbClr val="FF0000"/>
            </a:solidFill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四角形: 角を丸くする 40">
            <a:extLst>
              <a:ext uri="{FF2B5EF4-FFF2-40B4-BE49-F238E27FC236}">
                <a16:creationId xmlns:a16="http://schemas.microsoft.com/office/drawing/2014/main" id="{F7A6FEF7-A143-EE1A-1598-E17186FF2B25}"/>
              </a:ext>
            </a:extLst>
          </p:cNvPr>
          <p:cNvSpPr/>
          <p:nvPr/>
        </p:nvSpPr>
        <p:spPr>
          <a:xfrm>
            <a:off x="974409" y="6128303"/>
            <a:ext cx="601188" cy="241299"/>
          </a:xfrm>
          <a:prstGeom prst="roundRect">
            <a:avLst>
              <a:gd name="adj" fmla="val 38513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四角形: 角を丸くする 47">
            <a:extLst>
              <a:ext uri="{FF2B5EF4-FFF2-40B4-BE49-F238E27FC236}">
                <a16:creationId xmlns:a16="http://schemas.microsoft.com/office/drawing/2014/main" id="{55D3EC5A-BF18-8631-CE48-D0C54F9BD2FD}"/>
              </a:ext>
            </a:extLst>
          </p:cNvPr>
          <p:cNvSpPr/>
          <p:nvPr/>
        </p:nvSpPr>
        <p:spPr>
          <a:xfrm>
            <a:off x="306373" y="4242354"/>
            <a:ext cx="360377" cy="209550"/>
          </a:xfrm>
          <a:prstGeom prst="roundRect">
            <a:avLst>
              <a:gd name="adj" fmla="val 38513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ED8984C4-9F84-A4FA-F36D-07C24F02298E}"/>
              </a:ext>
            </a:extLst>
          </p:cNvPr>
          <p:cNvCxnSpPr>
            <a:cxnSpLocks/>
            <a:stCxn id="48" idx="2"/>
          </p:cNvCxnSpPr>
          <p:nvPr/>
        </p:nvCxnSpPr>
        <p:spPr>
          <a:xfrm>
            <a:off x="486562" y="4451904"/>
            <a:ext cx="1383197" cy="1136650"/>
          </a:xfrm>
          <a:prstGeom prst="straightConnector1">
            <a:avLst/>
          </a:prstGeom>
          <a:ln cap="rnd">
            <a:solidFill>
              <a:srgbClr val="FF0000"/>
            </a:solidFill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5" name="グループ化 54">
            <a:extLst>
              <a:ext uri="{FF2B5EF4-FFF2-40B4-BE49-F238E27FC236}">
                <a16:creationId xmlns:a16="http://schemas.microsoft.com/office/drawing/2014/main" id="{F0EB75A5-BC62-7AF9-9AAC-DF235C589E84}"/>
              </a:ext>
            </a:extLst>
          </p:cNvPr>
          <p:cNvGrpSpPr/>
          <p:nvPr/>
        </p:nvGrpSpPr>
        <p:grpSpPr>
          <a:xfrm>
            <a:off x="2402041" y="5334554"/>
            <a:ext cx="2288625" cy="717550"/>
            <a:chOff x="2363941" y="4432301"/>
            <a:chExt cx="2288625" cy="717550"/>
          </a:xfrm>
        </p:grpSpPr>
        <p:sp>
          <p:nvSpPr>
            <p:cNvPr id="54" name="フリーフォーム: 図形 53">
              <a:extLst>
                <a:ext uri="{FF2B5EF4-FFF2-40B4-BE49-F238E27FC236}">
                  <a16:creationId xmlns:a16="http://schemas.microsoft.com/office/drawing/2014/main" id="{DC33F794-F2C7-0179-1FBF-3EEDC08CC60B}"/>
                </a:ext>
              </a:extLst>
            </p:cNvPr>
            <p:cNvSpPr/>
            <p:nvPr/>
          </p:nvSpPr>
          <p:spPr>
            <a:xfrm>
              <a:off x="2363941" y="4432301"/>
              <a:ext cx="2288625" cy="717550"/>
            </a:xfrm>
            <a:custGeom>
              <a:avLst/>
              <a:gdLst>
                <a:gd name="connsiteX0" fmla="*/ 344469 w 2288625"/>
                <a:gd name="connsiteY0" fmla="*/ 0 h 717550"/>
                <a:gd name="connsiteX1" fmla="*/ 2169031 w 2288625"/>
                <a:gd name="connsiteY1" fmla="*/ 0 h 717550"/>
                <a:gd name="connsiteX2" fmla="*/ 2288625 w 2288625"/>
                <a:gd name="connsiteY2" fmla="*/ 119594 h 717550"/>
                <a:gd name="connsiteX3" fmla="*/ 2288625 w 2288625"/>
                <a:gd name="connsiteY3" fmla="*/ 597956 h 717550"/>
                <a:gd name="connsiteX4" fmla="*/ 2169031 w 2288625"/>
                <a:gd name="connsiteY4" fmla="*/ 717550 h 717550"/>
                <a:gd name="connsiteX5" fmla="*/ 344469 w 2288625"/>
                <a:gd name="connsiteY5" fmla="*/ 717550 h 717550"/>
                <a:gd name="connsiteX6" fmla="*/ 224875 w 2288625"/>
                <a:gd name="connsiteY6" fmla="*/ 597956 h 717550"/>
                <a:gd name="connsiteX7" fmla="*/ 224875 w 2288625"/>
                <a:gd name="connsiteY7" fmla="*/ 414380 h 717550"/>
                <a:gd name="connsiteX8" fmla="*/ 0 w 2288625"/>
                <a:gd name="connsiteY8" fmla="*/ 358775 h 717550"/>
                <a:gd name="connsiteX9" fmla="*/ 224875 w 2288625"/>
                <a:gd name="connsiteY9" fmla="*/ 303171 h 717550"/>
                <a:gd name="connsiteX10" fmla="*/ 224875 w 2288625"/>
                <a:gd name="connsiteY10" fmla="*/ 119594 h 717550"/>
                <a:gd name="connsiteX11" fmla="*/ 344469 w 2288625"/>
                <a:gd name="connsiteY11" fmla="*/ 0 h 717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8625" h="717550">
                  <a:moveTo>
                    <a:pt x="344469" y="0"/>
                  </a:moveTo>
                  <a:lnTo>
                    <a:pt x="2169031" y="0"/>
                  </a:lnTo>
                  <a:cubicBezTo>
                    <a:pt x="2235081" y="0"/>
                    <a:pt x="2288625" y="53544"/>
                    <a:pt x="2288625" y="119594"/>
                  </a:cubicBezTo>
                  <a:lnTo>
                    <a:pt x="2288625" y="597956"/>
                  </a:lnTo>
                  <a:cubicBezTo>
                    <a:pt x="2288625" y="664006"/>
                    <a:pt x="2235081" y="717550"/>
                    <a:pt x="2169031" y="717550"/>
                  </a:cubicBezTo>
                  <a:lnTo>
                    <a:pt x="344469" y="717550"/>
                  </a:lnTo>
                  <a:cubicBezTo>
                    <a:pt x="278419" y="717550"/>
                    <a:pt x="224875" y="664006"/>
                    <a:pt x="224875" y="597956"/>
                  </a:cubicBezTo>
                  <a:lnTo>
                    <a:pt x="224875" y="414380"/>
                  </a:lnTo>
                  <a:lnTo>
                    <a:pt x="0" y="358775"/>
                  </a:lnTo>
                  <a:lnTo>
                    <a:pt x="224875" y="303171"/>
                  </a:lnTo>
                  <a:lnTo>
                    <a:pt x="224875" y="119594"/>
                  </a:lnTo>
                  <a:cubicBezTo>
                    <a:pt x="224875" y="53544"/>
                    <a:pt x="278419" y="0"/>
                    <a:pt x="34446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8" name="テキスト ボックス 37">
              <a:extLst>
                <a:ext uri="{FF2B5EF4-FFF2-40B4-BE49-F238E27FC236}">
                  <a16:creationId xmlns:a16="http://schemas.microsoft.com/office/drawing/2014/main" id="{DAF17A7F-55DA-5ABA-29A9-47D458E28D7D}"/>
                </a:ext>
              </a:extLst>
            </p:cNvPr>
            <p:cNvSpPr txBox="1"/>
            <p:nvPr/>
          </p:nvSpPr>
          <p:spPr>
            <a:xfrm>
              <a:off x="2616199" y="4462791"/>
              <a:ext cx="20363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1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許可するにチェックを入れる</a:t>
              </a:r>
              <a:endParaRPr lang="en-US" altLang="ja-JP" sz="11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pic>
          <p:nvPicPr>
            <p:cNvPr id="44" name="図 43">
              <a:extLst>
                <a:ext uri="{FF2B5EF4-FFF2-40B4-BE49-F238E27FC236}">
                  <a16:creationId xmlns:a16="http://schemas.microsoft.com/office/drawing/2014/main" id="{EE9F8B77-09CE-070C-E735-0CACF677A52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063914" y="4768851"/>
              <a:ext cx="1009791" cy="295316"/>
            </a:xfrm>
            <a:prstGeom prst="rect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</p:pic>
      </p:grp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39546D63-99B0-BEEA-F4BE-3AE5A06FED65}"/>
              </a:ext>
            </a:extLst>
          </p:cNvPr>
          <p:cNvSpPr txBox="1"/>
          <p:nvPr/>
        </p:nvSpPr>
        <p:spPr>
          <a:xfrm>
            <a:off x="359899" y="6653450"/>
            <a:ext cx="69349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水色　　　のセルに回答ください。回答は、リストから選択してください。該当しない場合は空白です。</a:t>
            </a:r>
            <a:endParaRPr kumimoji="1"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DBAF6F6B-47B4-0A59-607E-0F8010F2004B}"/>
              </a:ext>
            </a:extLst>
          </p:cNvPr>
          <p:cNvSpPr/>
          <p:nvPr/>
        </p:nvSpPr>
        <p:spPr>
          <a:xfrm>
            <a:off x="793751" y="6666171"/>
            <a:ext cx="315754" cy="245529"/>
          </a:xfrm>
          <a:prstGeom prst="rect">
            <a:avLst/>
          </a:prstGeom>
          <a:solidFill>
            <a:srgbClr val="CAEDF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60DC5D0E-F69B-F93C-A436-0F1E4F30FCB9}"/>
              </a:ext>
            </a:extLst>
          </p:cNvPr>
          <p:cNvSpPr txBox="1"/>
          <p:nvPr/>
        </p:nvSpPr>
        <p:spPr>
          <a:xfrm>
            <a:off x="359899" y="6910625"/>
            <a:ext cx="69349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回答後、セルが赤色　 　　になる場合は回答内容が正しいか確認し、修正してください。</a:t>
            </a:r>
            <a:endParaRPr kumimoji="1"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B560C942-6A15-7292-887D-2778DB342DF4}"/>
              </a:ext>
            </a:extLst>
          </p:cNvPr>
          <p:cNvSpPr/>
          <p:nvPr/>
        </p:nvSpPr>
        <p:spPr>
          <a:xfrm>
            <a:off x="1791971" y="6925015"/>
            <a:ext cx="315754" cy="24552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FD5BD78C-FE2D-3A65-C70A-B1CAD348E148}"/>
              </a:ext>
            </a:extLst>
          </p:cNvPr>
          <p:cNvSpPr txBox="1"/>
          <p:nvPr/>
        </p:nvSpPr>
        <p:spPr>
          <a:xfrm>
            <a:off x="333620" y="7174877"/>
            <a:ext cx="69349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kumimoji="1" lang="ja-JP" altLang="en-US" sz="11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ア～オに該当しない場合、カに ○ をつけるようにしてください。</a:t>
            </a:r>
            <a:endParaRPr kumimoji="1" lang="en-US" altLang="ja-JP" sz="1100" b="1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C276274-3D94-3B9E-9F17-4852527114C6}"/>
              </a:ext>
            </a:extLst>
          </p:cNvPr>
          <p:cNvSpPr txBox="1"/>
          <p:nvPr/>
        </p:nvSpPr>
        <p:spPr>
          <a:xfrm>
            <a:off x="333620" y="7317119"/>
            <a:ext cx="696124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0175" indent="-130175"/>
            <a:r>
              <a:rPr lang="en-US" altLang="ja-JP" sz="11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1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本ファイルは、シート名の変更、行／列の挿入や削除、書式設定の変更等を行うと、この後の集計処理のマクロ処理が実行できません。変更等しないでください。</a:t>
            </a:r>
            <a:endParaRPr lang="en-US" altLang="ja-JP" sz="1100" b="1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B66A00-2D70-2069-4CDA-99C5CBD6A994}"/>
              </a:ext>
            </a:extLst>
          </p:cNvPr>
          <p:cNvSpPr txBox="1"/>
          <p:nvPr/>
        </p:nvSpPr>
        <p:spPr>
          <a:xfrm>
            <a:off x="-382586" y="-8494"/>
            <a:ext cx="7725247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採用後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10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年以内の職員用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】10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年以内教員配布用個別シート 使い方マニュアル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lang="en-US" altLang="ja-JP" sz="12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2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幼稚園（幼稚園型認定こども園）、幼保連携型認定こども園は対応不要です。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0D2FC9A-ABBD-EEAD-8181-B144CC79C610}"/>
              </a:ext>
            </a:extLst>
          </p:cNvPr>
          <p:cNvSpPr txBox="1"/>
          <p:nvPr/>
        </p:nvSpPr>
        <p:spPr>
          <a:xfrm>
            <a:off x="65160" y="635524"/>
            <a:ext cx="7391926" cy="880049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令和７年度特別支援教育体制整備状況等調査の実施にあたり、教員の特別支援教育に関する経験について回答を集めています。つきましては、様式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6-3-5【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採用後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10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年以内の職員用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】10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年以内教員配布用個別シートにご回答の上、学内の調査回答者へメールでの御提出をお願いします。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302C7E1-F541-17C6-8C91-89E197E5A26C}"/>
              </a:ext>
            </a:extLst>
          </p:cNvPr>
          <p:cNvSpPr txBox="1"/>
          <p:nvPr/>
        </p:nvSpPr>
        <p:spPr>
          <a:xfrm>
            <a:off x="-39992" y="6397837"/>
            <a:ext cx="67377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○様式</a:t>
            </a:r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6-3-5【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採用後</a:t>
            </a:r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10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年以内の職員用</a:t>
            </a:r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】10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年以内教員配布用個別シートについて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917E615F-2F3A-3480-AD3D-F032C639955A}"/>
              </a:ext>
            </a:extLst>
          </p:cNvPr>
          <p:cNvSpPr txBox="1"/>
          <p:nvPr/>
        </p:nvSpPr>
        <p:spPr>
          <a:xfrm>
            <a:off x="-39992" y="10383286"/>
            <a:ext cx="53014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 学内の調査回答者へ、メールでの提出をお願いいたします。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A6A9C80-10CB-C84E-27A1-8D24E0682191}"/>
              </a:ext>
            </a:extLst>
          </p:cNvPr>
          <p:cNvSpPr txBox="1"/>
          <p:nvPr/>
        </p:nvSpPr>
        <p:spPr>
          <a:xfrm>
            <a:off x="6787517" y="31756"/>
            <a:ext cx="72718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/>
              <a:t>6-3-4</a:t>
            </a:r>
            <a:endParaRPr kumimoji="1" lang="ja-JP" altLang="en-US" dirty="0"/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AB454537-2FCC-8889-B37E-3C7B82DE997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6047" y="7720357"/>
            <a:ext cx="5770454" cy="2715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5452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208</TotalTime>
  <Words>322</Words>
  <Application>Microsoft Office PowerPoint</Application>
  <PresentationFormat>ユーザー設定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肥田真幸</dc:creator>
  <cp:lastModifiedBy>川島光道</cp:lastModifiedBy>
  <cp:revision>16</cp:revision>
  <cp:lastPrinted>2024-02-15T04:28:07Z</cp:lastPrinted>
  <dcterms:created xsi:type="dcterms:W3CDTF">2024-02-09T07:59:34Z</dcterms:created>
  <dcterms:modified xsi:type="dcterms:W3CDTF">2025-10-22T06:45:34Z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899a617-f30e-4fb8-b81c-fb6d0b94ac5b_Enabled">
    <vt:lpwstr>true</vt:lpwstr>
  </property>
  <property fmtid="{D5CDD505-2E9C-101B-9397-08002B2CF9AE}" pid="3" name="MSIP_Label_d899a617-f30e-4fb8-b81c-fb6d0b94ac5b_SetDate">
    <vt:lpwstr>2025-10-15T07:51:50Z</vt:lpwstr>
  </property>
  <property fmtid="{D5CDD505-2E9C-101B-9397-08002B2CF9AE}" pid="4" name="MSIP_Label_d899a617-f30e-4fb8-b81c-fb6d0b94ac5b_Method">
    <vt:lpwstr>Standard</vt:lpwstr>
  </property>
  <property fmtid="{D5CDD505-2E9C-101B-9397-08002B2CF9AE}" pid="5" name="MSIP_Label_d899a617-f30e-4fb8-b81c-fb6d0b94ac5b_Name">
    <vt:lpwstr>機密性2情報</vt:lpwstr>
  </property>
  <property fmtid="{D5CDD505-2E9C-101B-9397-08002B2CF9AE}" pid="6" name="MSIP_Label_d899a617-f30e-4fb8-b81c-fb6d0b94ac5b_SiteId">
    <vt:lpwstr>545810b0-36cb-4290-8926-48dbc0f9e92f</vt:lpwstr>
  </property>
  <property fmtid="{D5CDD505-2E9C-101B-9397-08002B2CF9AE}" pid="7" name="MSIP_Label_d899a617-f30e-4fb8-b81c-fb6d0b94ac5b_ActionId">
    <vt:lpwstr>891217f4-2d96-4c1f-b2cd-8f2f694fd89f</vt:lpwstr>
  </property>
  <property fmtid="{D5CDD505-2E9C-101B-9397-08002B2CF9AE}" pid="8" name="MSIP_Label_d899a617-f30e-4fb8-b81c-fb6d0b94ac5b_ContentBits">
    <vt:lpwstr>0</vt:lpwstr>
  </property>
  <property fmtid="{D5CDD505-2E9C-101B-9397-08002B2CF9AE}" pid="9" name="MSIP_Label_d899a617-f30e-4fb8-b81c-fb6d0b94ac5b_Tag">
    <vt:lpwstr>10, 3, 0, 1</vt:lpwstr>
  </property>
</Properties>
</file>