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394" y="-18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2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25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89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81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67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31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64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99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35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38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20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668490-C95E-44F2-AF31-43B085DD6F6C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5D918-4673-455B-B07B-A243FCFD29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5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四角形: 角を丸くする 98">
            <a:extLst>
              <a:ext uri="{FF2B5EF4-FFF2-40B4-BE49-F238E27FC236}">
                <a16:creationId xmlns:a16="http://schemas.microsoft.com/office/drawing/2014/main" id="{73D38D93-DA6C-6B8F-EC8D-64C6A5F428ED}"/>
              </a:ext>
            </a:extLst>
          </p:cNvPr>
          <p:cNvSpPr/>
          <p:nvPr/>
        </p:nvSpPr>
        <p:spPr>
          <a:xfrm>
            <a:off x="54188" y="4923338"/>
            <a:ext cx="7391926" cy="1617727"/>
          </a:xfrm>
          <a:prstGeom prst="roundRect">
            <a:avLst>
              <a:gd name="adj" fmla="val 9911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FB307E-3E7F-6BE9-73D2-8E3FACD19F37}"/>
              </a:ext>
            </a:extLst>
          </p:cNvPr>
          <p:cNvSpPr txBox="1"/>
          <p:nvPr/>
        </p:nvSpPr>
        <p:spPr>
          <a:xfrm>
            <a:off x="-82786" y="31262"/>
            <a:ext cx="772524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調査回答者用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使い方マニュアル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幼稚園（幼稚園型認定こども園）、幼保連携型認定こども園は対応不要です。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0E6F49-442D-14F4-DAA8-CE1D4609183D}"/>
              </a:ext>
            </a:extLst>
          </p:cNvPr>
          <p:cNvSpPr txBox="1"/>
          <p:nvPr/>
        </p:nvSpPr>
        <p:spPr>
          <a:xfrm>
            <a:off x="83874" y="619129"/>
            <a:ext cx="7391926" cy="143404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6-3-3,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は、令和７年度特別支援教育体制整備状況等調査のうち、「教員の特別支援教育に関する専門性の向上」に関する質問項目をご回答いただく際に、必要に応じてご活用いただけるファイルです。新規採用後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年以内の教員の人数が多い場合などにご活用ください。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新規採用後</a:t>
            </a:r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年以内の教員がいない、もしくは少ないなど、手計算で集計した方が回答がスムーズな</a:t>
            </a:r>
            <a:endParaRPr lang="en-US" altLang="ja-JP" sz="12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場合は使用不要です。また、あくまで集計用のシートですので、教育委員委員会等への提出は不要です。</a:t>
            </a:r>
            <a:endParaRPr lang="en-US" altLang="ja-JP" sz="12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2444FA-323F-F064-87DB-B54424590C40}"/>
              </a:ext>
            </a:extLst>
          </p:cNvPr>
          <p:cNvSpPr txBox="1"/>
          <p:nvPr/>
        </p:nvSpPr>
        <p:spPr>
          <a:xfrm>
            <a:off x="6760340" y="102996"/>
            <a:ext cx="74636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6-3-2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7600760-6AA2-A794-52E3-61FE966442EE}"/>
              </a:ext>
            </a:extLst>
          </p:cNvPr>
          <p:cNvSpPr txBox="1"/>
          <p:nvPr/>
        </p:nvSpPr>
        <p:spPr>
          <a:xfrm>
            <a:off x="251624" y="2065925"/>
            <a:ext cx="7224176" cy="28392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該当する問</a:t>
            </a:r>
            <a:r>
              <a:rPr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令和７年度特別支援教育体制整備状況等調査　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教員の特別支援教育に関する専門性の向上</a:t>
            </a:r>
            <a:endParaRPr lang="en-US" altLang="ja-JP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（ａ</a:t>
            </a:r>
            <a:r>
              <a:rPr lang="ja-JP" altLang="en-US" sz="1050" dirty="0">
                <a:latin typeface="-apple-system"/>
              </a:rPr>
              <a:t>ー１</a:t>
            </a:r>
            <a:r>
              <a:rPr lang="ja-JP" altLang="en-US" sz="1050" b="0" i="0" dirty="0">
                <a:effectLst/>
                <a:latin typeface="-apple-system"/>
              </a:rPr>
              <a:t>）　貴校に勤務する正規雇用の教師のうち、採用後</a:t>
            </a:r>
            <a:r>
              <a:rPr lang="en-US" altLang="ja-JP" sz="1050" b="0" i="0" dirty="0">
                <a:effectLst/>
                <a:latin typeface="-apple-system"/>
              </a:rPr>
              <a:t>10</a:t>
            </a:r>
            <a:r>
              <a:rPr lang="ja-JP" altLang="en-US" sz="1050" b="0" i="0" dirty="0">
                <a:effectLst/>
                <a:latin typeface="-apple-system"/>
              </a:rPr>
              <a:t>年目までの教師の人数を記入してください。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</a:t>
            </a:r>
            <a:r>
              <a:rPr lang="en-US" altLang="ja-JP" sz="1050" b="0" i="0" dirty="0">
                <a:effectLst/>
                <a:latin typeface="-apple-system"/>
              </a:rPr>
              <a:t>※</a:t>
            </a:r>
            <a:r>
              <a:rPr lang="ja-JP" altLang="en-US" sz="1050" b="0" i="0" dirty="0">
                <a:effectLst/>
                <a:latin typeface="-apple-system"/>
              </a:rPr>
              <a:t>採用後</a:t>
            </a:r>
            <a:r>
              <a:rPr lang="en-US" altLang="ja-JP" sz="1050" b="0" i="0" dirty="0">
                <a:effectLst/>
                <a:latin typeface="-apple-system"/>
              </a:rPr>
              <a:t>10</a:t>
            </a:r>
            <a:r>
              <a:rPr lang="ja-JP" altLang="en-US" sz="1050" b="0" i="0" dirty="0">
                <a:effectLst/>
                <a:latin typeface="-apple-system"/>
              </a:rPr>
              <a:t>年とは、新規採用から</a:t>
            </a:r>
            <a:r>
              <a:rPr lang="en-US" altLang="ja-JP" sz="1050" b="0" i="0" dirty="0">
                <a:effectLst/>
                <a:latin typeface="-apple-system"/>
              </a:rPr>
              <a:t>10</a:t>
            </a:r>
            <a:r>
              <a:rPr lang="ja-JP" altLang="en-US" sz="1050" b="0" i="0" dirty="0">
                <a:effectLst/>
                <a:latin typeface="-apple-system"/>
              </a:rPr>
              <a:t>年目までを指します。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</a:t>
            </a:r>
            <a:r>
              <a:rPr lang="ja-JP" altLang="en-US" sz="1050" dirty="0">
                <a:latin typeface="-apple-system"/>
              </a:rPr>
              <a:t>ａ</a:t>
            </a:r>
            <a:r>
              <a:rPr lang="ja-JP" altLang="en-US" sz="1050" b="0" i="0" dirty="0">
                <a:effectLst/>
                <a:latin typeface="-apple-system"/>
              </a:rPr>
              <a:t>－２）</a:t>
            </a:r>
            <a:r>
              <a:rPr lang="ja-JP" altLang="en-US" sz="1050" b="1" i="0" dirty="0">
                <a:effectLst/>
                <a:latin typeface="-apple-system"/>
              </a:rPr>
              <a:t>ア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（ａー１）で回答いただいた、採用後１０年目までの教師のうち、特別支援学校での教職経験を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２年以上経験したことのある教師の人数を記入してください。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（ａ－２）</a:t>
            </a:r>
            <a:r>
              <a:rPr lang="ja-JP" altLang="en-US" sz="1050" b="1" i="0" dirty="0">
                <a:effectLst/>
                <a:latin typeface="-apple-system"/>
              </a:rPr>
              <a:t>イ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（ａー１）で回答いただいた、採用後１０年目までの教師のうち、特別支援学級における学級担任を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２年以上経験したことのある教師の人数を記入してください。</a:t>
            </a:r>
            <a:endParaRPr lang="en-US" altLang="ja-JP" sz="1050" dirty="0"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（ａ－２）</a:t>
            </a:r>
            <a:r>
              <a:rPr lang="ja-JP" altLang="en-US" sz="1050" b="1" i="0" dirty="0">
                <a:effectLst/>
                <a:latin typeface="-apple-system"/>
              </a:rPr>
              <a:t>ウ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（ａー１）で回答いただいた、採用後１０年目までの教師のうち、特別支援学級における教科担任を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２年以上経験したことのある教師の人数を記入してください。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（ａ－２）</a:t>
            </a:r>
            <a:r>
              <a:rPr lang="ja-JP" altLang="en-US" sz="1050" b="1" i="0" dirty="0">
                <a:effectLst/>
                <a:latin typeface="-apple-system"/>
              </a:rPr>
              <a:t>エ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（ａー１）で回答いただいた、採用後１０年目までの教師のうち、通級による指導を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２年以上経験したことのある教師の人数を記入してください。</a:t>
            </a:r>
            <a:endParaRPr lang="en-US" altLang="ja-JP" sz="1050" dirty="0"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（ａ－</a:t>
            </a:r>
            <a:r>
              <a:rPr lang="ja-JP" altLang="en-US" sz="1050" dirty="0">
                <a:latin typeface="-apple-system"/>
              </a:rPr>
              <a:t>２</a:t>
            </a:r>
            <a:r>
              <a:rPr lang="ja-JP" altLang="en-US" sz="1050" b="0" i="0" dirty="0">
                <a:effectLst/>
                <a:latin typeface="-apple-system"/>
              </a:rPr>
              <a:t>）</a:t>
            </a:r>
            <a:r>
              <a:rPr lang="ja-JP" altLang="en-US" sz="1050" b="1" i="0" dirty="0">
                <a:effectLst/>
                <a:latin typeface="-apple-system"/>
              </a:rPr>
              <a:t>オ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（ａー１）で回答いただいた、採用後１０年目までの教師のうち、特別支援教育コーディネーターを</a:t>
            </a:r>
            <a:endParaRPr lang="en-US" altLang="ja-JP" sz="1050" b="0" i="0" dirty="0">
              <a:effectLst/>
              <a:latin typeface="-apple-system"/>
            </a:endParaRPr>
          </a:p>
          <a:p>
            <a:r>
              <a:rPr lang="ja-JP" altLang="en-US" sz="1050" b="0" i="0" dirty="0">
                <a:effectLst/>
                <a:latin typeface="-apple-system"/>
              </a:rPr>
              <a:t>　　　　２年以上経験したことのある教師の人数を記入してください。</a:t>
            </a:r>
            <a:endParaRPr lang="en-US" altLang="ja-JP" sz="1050" b="0" i="0" dirty="0">
              <a:effectLst/>
              <a:latin typeface="-apple-system"/>
            </a:endParaRPr>
          </a:p>
          <a:p>
            <a:pPr algn="l"/>
            <a:r>
              <a:rPr lang="ja-JP" altLang="en-US" sz="1050" b="0" i="0" dirty="0">
                <a:effectLst/>
                <a:latin typeface="-apple-system"/>
              </a:rPr>
              <a:t>（ａ－２）</a:t>
            </a:r>
            <a:r>
              <a:rPr lang="ja-JP" altLang="en-US" sz="1050" b="1" i="0" dirty="0">
                <a:effectLst/>
                <a:latin typeface="-apple-system"/>
              </a:rPr>
              <a:t>カ</a:t>
            </a:r>
            <a:r>
              <a:rPr lang="ja-JP" altLang="en-US" sz="1050" b="0" i="0" dirty="0">
                <a:effectLst/>
                <a:latin typeface="-apple-system"/>
              </a:rPr>
              <a:t>　（ａー１）で回答いただいた、採用後１０年目までの教師のうち、 特別支援学校、特別支援学級にお　　</a:t>
            </a:r>
            <a:endParaRPr lang="en-US" altLang="ja-JP" sz="1050" b="0" i="0" dirty="0">
              <a:effectLst/>
              <a:latin typeface="-apple-system"/>
            </a:endParaRPr>
          </a:p>
          <a:p>
            <a:pPr algn="l"/>
            <a:r>
              <a:rPr lang="ja-JP" altLang="en-US" sz="1050" dirty="0">
                <a:latin typeface="-apple-system"/>
              </a:rPr>
              <a:t>　　　　</a:t>
            </a:r>
            <a:r>
              <a:rPr lang="ja-JP" altLang="en-US" sz="1050" b="0" i="0" dirty="0">
                <a:effectLst/>
                <a:latin typeface="-apple-system"/>
              </a:rPr>
              <a:t>ける学級担任、特別支援学級における教科担任、通級による指導、特別支援教育コーディネーターのいずれ　　</a:t>
            </a:r>
            <a:endParaRPr lang="en-US" altLang="ja-JP" sz="1050" b="0" i="0" dirty="0">
              <a:effectLst/>
              <a:latin typeface="-apple-system"/>
            </a:endParaRPr>
          </a:p>
          <a:p>
            <a:pPr algn="l"/>
            <a:r>
              <a:rPr lang="ja-JP" altLang="en-US" sz="1050" dirty="0">
                <a:latin typeface="-apple-system"/>
              </a:rPr>
              <a:t>　　　　</a:t>
            </a:r>
            <a:r>
              <a:rPr lang="ja-JP" altLang="en-US" sz="1050" b="0" i="0" dirty="0">
                <a:effectLst/>
                <a:latin typeface="-apple-system"/>
              </a:rPr>
              <a:t>も、２年以上経験したことのない教師の人数を記入してください。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1A861E1-6504-08A3-5232-1D7F987590C1}"/>
              </a:ext>
            </a:extLst>
          </p:cNvPr>
          <p:cNvSpPr txBox="1"/>
          <p:nvPr/>
        </p:nvSpPr>
        <p:spPr>
          <a:xfrm>
            <a:off x="67375" y="4849270"/>
            <a:ext cx="7379189" cy="17110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集計の仕方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①貴校に勤務する正規雇用の教師のうち、新規採用から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年目までの教師に対し、</a:t>
            </a:r>
            <a:endParaRPr lang="en-US" altLang="ja-JP" sz="12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6-3-4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及び様式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を配布ください。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②①で該当する職員から様式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の提出がありましたら、様式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-3-3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を活用し、本マニュアル</a:t>
            </a:r>
            <a:r>
              <a:rPr lang="en-US" altLang="ja-JP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p2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12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以降を参考に、（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ａ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ー１）～（ａ－２）に該当する人数を算出してください。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③②で算出された人数を、</a:t>
            </a:r>
            <a:r>
              <a:rPr lang="en-US" altLang="ja-JP" sz="1200" b="0" i="0" dirty="0" err="1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EduSurvey</a:t>
            </a:r>
            <a:r>
              <a:rPr lang="ja-JP" altLang="en-US" sz="12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にてご回答ください。</a:t>
            </a:r>
            <a:endParaRPr lang="en-US" altLang="ja-JP" sz="12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328C3850-938A-E054-BFED-E7F38D142129}"/>
              </a:ext>
            </a:extLst>
          </p:cNvPr>
          <p:cNvSpPr txBox="1"/>
          <p:nvPr/>
        </p:nvSpPr>
        <p:spPr>
          <a:xfrm>
            <a:off x="-44492" y="6567924"/>
            <a:ext cx="6917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　○様式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6-3-5【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採用後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10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年以内の職員用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】10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年以内教員配布用個別シートについて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D4F5EEA4-3E3B-5C55-3E94-50BC7E2A0671}"/>
              </a:ext>
            </a:extLst>
          </p:cNvPr>
          <p:cNvSpPr txBox="1"/>
          <p:nvPr/>
        </p:nvSpPr>
        <p:spPr>
          <a:xfrm>
            <a:off x="312353" y="6857086"/>
            <a:ext cx="693496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水色　　　のセルが、</a:t>
            </a:r>
            <a:r>
              <a:rPr lang="ja-JP" altLang="en-US" sz="11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新規採用後</a:t>
            </a:r>
            <a:r>
              <a:rPr lang="en-US" altLang="ja-JP" sz="11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1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年以内の教員の皆様にご回答いただく箇所となります。</a:t>
            </a:r>
            <a:endParaRPr lang="en-US" altLang="ja-JP" sz="11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b="0" i="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回答漏れ等、確認を要する箇所があるとセルが赤色　　　になります。　　　　</a:t>
            </a:r>
            <a:endParaRPr lang="en-US" altLang="ja-JP" sz="11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100" b="0" i="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EA784870-B7D4-8FDD-A12A-2005ECE38F07}"/>
              </a:ext>
            </a:extLst>
          </p:cNvPr>
          <p:cNvSpPr/>
          <p:nvPr/>
        </p:nvSpPr>
        <p:spPr>
          <a:xfrm>
            <a:off x="746205" y="6869807"/>
            <a:ext cx="315754" cy="245529"/>
          </a:xfrm>
          <a:prstGeom prst="rect">
            <a:avLst/>
          </a:prstGeom>
          <a:solidFill>
            <a:srgbClr val="CAEDF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2DEC233D-57C4-CE06-1110-92965B78181E}"/>
              </a:ext>
            </a:extLst>
          </p:cNvPr>
          <p:cNvSpPr/>
          <p:nvPr/>
        </p:nvSpPr>
        <p:spPr>
          <a:xfrm>
            <a:off x="3688692" y="7205565"/>
            <a:ext cx="315754" cy="24552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FE6BBD53-B077-07D3-2D8D-C91E224D453E}"/>
              </a:ext>
            </a:extLst>
          </p:cNvPr>
          <p:cNvSpPr txBox="1"/>
          <p:nvPr/>
        </p:nvSpPr>
        <p:spPr>
          <a:xfrm>
            <a:off x="267181" y="7473923"/>
            <a:ext cx="6961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0175" marR="0" lvl="0" indent="-1301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・本ファイルは、シート名の変更、行／列の挿入や削除、書式設定の変更等を行うと、この後の集計処理のマクロ処理が実行できません。変更等しないでください。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413436-3169-6BB9-495A-184CBA5D0FCE}"/>
              </a:ext>
            </a:extLst>
          </p:cNvPr>
          <p:cNvSpPr txBox="1"/>
          <p:nvPr/>
        </p:nvSpPr>
        <p:spPr>
          <a:xfrm>
            <a:off x="7051165" y="10239423"/>
            <a:ext cx="4749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BD51456-F4D4-2621-D3B2-21603C85A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47" y="7904810"/>
            <a:ext cx="6916074" cy="271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54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C6A9E-8552-1839-9A45-2FA8B9CF4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図 68">
            <a:extLst>
              <a:ext uri="{FF2B5EF4-FFF2-40B4-BE49-F238E27FC236}">
                <a16:creationId xmlns:a16="http://schemas.microsoft.com/office/drawing/2014/main" id="{099BBA0C-BDD2-7E8C-CDB9-5E61DCF2F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05" y="3159375"/>
            <a:ext cx="2280102" cy="2310584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478EF477-9E2F-25DF-7ECC-9FE9A519A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748" y="1460381"/>
            <a:ext cx="2443712" cy="1399649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302C049E-5F68-473C-2CF5-D2A5E9C9E8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106"/>
          <a:stretch/>
        </p:blipFill>
        <p:spPr>
          <a:xfrm>
            <a:off x="125605" y="1460381"/>
            <a:ext cx="4098710" cy="1431997"/>
          </a:xfrm>
          <a:prstGeom prst="rect">
            <a:avLst/>
          </a:prstGeom>
        </p:spPr>
      </p:pic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600D631B-956B-C762-94CB-2D9E027D5AD9}"/>
              </a:ext>
            </a:extLst>
          </p:cNvPr>
          <p:cNvSpPr txBox="1"/>
          <p:nvPr/>
        </p:nvSpPr>
        <p:spPr>
          <a:xfrm>
            <a:off x="0" y="980543"/>
            <a:ext cx="764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※</a:t>
            </a: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メールやクラウド上からダウンロードした</a:t>
            </a:r>
            <a:r>
              <a:rPr kumimoji="0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Excel</a:t>
            </a: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ファイルは、アクセス許可が必要な場合がありますので、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次の処理を行ってください。</a:t>
            </a:r>
            <a:endParaRPr kumimoji="0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BC8D6856-3C3B-806A-36A8-BD2A9BF72638}"/>
              </a:ext>
            </a:extLst>
          </p:cNvPr>
          <p:cNvSpPr txBox="1"/>
          <p:nvPr/>
        </p:nvSpPr>
        <p:spPr>
          <a:xfrm>
            <a:off x="4173515" y="2389822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右クリック</a:t>
            </a:r>
            <a:endParaRPr kumimoji="0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F7C6DD0B-13DD-E204-ACFC-B886C705BCBC}"/>
              </a:ext>
            </a:extLst>
          </p:cNvPr>
          <p:cNvCxnSpPr>
            <a:cxnSpLocks/>
          </p:cNvCxnSpPr>
          <p:nvPr/>
        </p:nvCxnSpPr>
        <p:spPr>
          <a:xfrm>
            <a:off x="3296870" y="2661173"/>
            <a:ext cx="1805905" cy="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四角形: 角を丸くする 75">
            <a:extLst>
              <a:ext uri="{FF2B5EF4-FFF2-40B4-BE49-F238E27FC236}">
                <a16:creationId xmlns:a16="http://schemas.microsoft.com/office/drawing/2014/main" id="{A88B6676-FFB4-1231-A072-46A40E725769}"/>
              </a:ext>
            </a:extLst>
          </p:cNvPr>
          <p:cNvSpPr/>
          <p:nvPr/>
        </p:nvSpPr>
        <p:spPr>
          <a:xfrm>
            <a:off x="5138370" y="2540198"/>
            <a:ext cx="601188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0AE36B5D-B7BC-CA99-AED1-27F8F7287509}"/>
              </a:ext>
            </a:extLst>
          </p:cNvPr>
          <p:cNvSpPr/>
          <p:nvPr/>
        </p:nvSpPr>
        <p:spPr>
          <a:xfrm>
            <a:off x="1699529" y="4689400"/>
            <a:ext cx="601188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7272C5D7-FD25-6D2A-8437-858BAAE1FEC4}"/>
              </a:ext>
            </a:extLst>
          </p:cNvPr>
          <p:cNvGrpSpPr/>
          <p:nvPr/>
        </p:nvGrpSpPr>
        <p:grpSpPr>
          <a:xfrm>
            <a:off x="1008830" y="2841188"/>
            <a:ext cx="4440690" cy="321406"/>
            <a:chOff x="1286477" y="2324101"/>
            <a:chExt cx="4333273" cy="163057"/>
          </a:xfrm>
        </p:grpSpPr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43E3AB74-2D2A-63C9-29E8-5465ADB66139}"/>
                </a:ext>
              </a:extLst>
            </p:cNvPr>
            <p:cNvCxnSpPr>
              <a:cxnSpLocks/>
            </p:cNvCxnSpPr>
            <p:nvPr/>
          </p:nvCxnSpPr>
          <p:spPr>
            <a:xfrm>
              <a:off x="1286477" y="2380663"/>
              <a:ext cx="0" cy="106495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矢印コネクタ 79">
              <a:extLst>
                <a:ext uri="{FF2B5EF4-FFF2-40B4-BE49-F238E27FC236}">
                  <a16:creationId xmlns:a16="http://schemas.microsoft.com/office/drawing/2014/main" id="{00680BAC-5A26-AEB4-CB41-8E4B1AE7ACDB}"/>
                </a:ext>
              </a:extLst>
            </p:cNvPr>
            <p:cNvCxnSpPr>
              <a:cxnSpLocks/>
            </p:cNvCxnSpPr>
            <p:nvPr/>
          </p:nvCxnSpPr>
          <p:spPr>
            <a:xfrm>
              <a:off x="5619750" y="2324101"/>
              <a:ext cx="0" cy="46229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矢印コネクタ 80">
              <a:extLst>
                <a:ext uri="{FF2B5EF4-FFF2-40B4-BE49-F238E27FC236}">
                  <a16:creationId xmlns:a16="http://schemas.microsoft.com/office/drawing/2014/main" id="{1B634BF2-42CB-DE3E-F7CA-688C6B6D6D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89049" y="2378898"/>
              <a:ext cx="4330700" cy="326"/>
            </a:xfrm>
            <a:prstGeom prst="straightConnector1">
              <a:avLst/>
            </a:prstGeom>
            <a:ln cap="rnd">
              <a:solidFill>
                <a:srgbClr val="FF0000"/>
              </a:solidFill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55FCC764-BAE4-37B6-E1A4-F9B0F122F226}"/>
              </a:ext>
            </a:extLst>
          </p:cNvPr>
          <p:cNvGrpSpPr/>
          <p:nvPr/>
        </p:nvGrpSpPr>
        <p:grpSpPr>
          <a:xfrm>
            <a:off x="2445969" y="3246608"/>
            <a:ext cx="4852481" cy="609245"/>
            <a:chOff x="2616200" y="3196081"/>
            <a:chExt cx="4647640" cy="609245"/>
          </a:xfrm>
        </p:grpSpPr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CBF59939-1D3D-7485-5EA4-44344178D2E4}"/>
                </a:ext>
              </a:extLst>
            </p:cNvPr>
            <p:cNvSpPr txBox="1"/>
            <p:nvPr/>
          </p:nvSpPr>
          <p:spPr>
            <a:xfrm>
              <a:off x="2616200" y="3205162"/>
              <a:ext cx="464764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[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プロパティ</a:t>
              </a: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]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 → 全般 → セキュリティ</a:t>
              </a: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: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☐許可する　→　</a:t>
              </a: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[ OK ]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※</a:t>
              </a:r>
              <a:r>
                <a:rPr kumimoji="1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 ここにセキュリティの表示がない場合は、そのまま使用できます。</a:t>
              </a:r>
              <a:endPara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0E5118F3-857E-484D-637F-22AC84CD7C49}"/>
                </a:ext>
              </a:extLst>
            </p:cNvPr>
            <p:cNvSpPr txBox="1"/>
            <p:nvPr/>
          </p:nvSpPr>
          <p:spPr>
            <a:xfrm>
              <a:off x="5052757" y="3196081"/>
              <a:ext cx="3619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✓</a:t>
              </a:r>
            </a:p>
          </p:txBody>
        </p:sp>
      </p:grpSp>
      <p:cxnSp>
        <p:nvCxnSpPr>
          <p:cNvPr id="85" name="直線矢印コネクタ 84">
            <a:extLst>
              <a:ext uri="{FF2B5EF4-FFF2-40B4-BE49-F238E27FC236}">
                <a16:creationId xmlns:a16="http://schemas.microsoft.com/office/drawing/2014/main" id="{DB83E1DB-BADE-095E-D11D-66F660213112}"/>
              </a:ext>
            </a:extLst>
          </p:cNvPr>
          <p:cNvCxnSpPr>
            <a:cxnSpLocks/>
            <a:stCxn id="77" idx="2"/>
          </p:cNvCxnSpPr>
          <p:nvPr/>
        </p:nvCxnSpPr>
        <p:spPr>
          <a:xfrm flipH="1">
            <a:off x="1415122" y="4898950"/>
            <a:ext cx="585001" cy="408616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3E8880F8-F4D8-08E4-264E-851EF9B1EA7F}"/>
              </a:ext>
            </a:extLst>
          </p:cNvPr>
          <p:cNvSpPr/>
          <p:nvPr/>
        </p:nvSpPr>
        <p:spPr>
          <a:xfrm>
            <a:off x="804179" y="5229149"/>
            <a:ext cx="601188" cy="241299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7" name="四角形: 角を丸くする 86">
            <a:extLst>
              <a:ext uri="{FF2B5EF4-FFF2-40B4-BE49-F238E27FC236}">
                <a16:creationId xmlns:a16="http://schemas.microsoft.com/office/drawing/2014/main" id="{BE61BBA2-07B1-7F85-E9AC-405623B49467}"/>
              </a:ext>
            </a:extLst>
          </p:cNvPr>
          <p:cNvSpPr/>
          <p:nvPr/>
        </p:nvSpPr>
        <p:spPr>
          <a:xfrm>
            <a:off x="136143" y="3343200"/>
            <a:ext cx="360377" cy="209550"/>
          </a:xfrm>
          <a:prstGeom prst="roundRect">
            <a:avLst>
              <a:gd name="adj" fmla="val 3851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89C77AAD-CDC1-2D5C-98ED-BB971AF5749D}"/>
              </a:ext>
            </a:extLst>
          </p:cNvPr>
          <p:cNvCxnSpPr>
            <a:cxnSpLocks/>
            <a:stCxn id="87" idx="2"/>
          </p:cNvCxnSpPr>
          <p:nvPr/>
        </p:nvCxnSpPr>
        <p:spPr>
          <a:xfrm>
            <a:off x="316332" y="3552750"/>
            <a:ext cx="1383197" cy="113665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C905F28A-977D-32B2-7390-C9598DAB41C8}"/>
              </a:ext>
            </a:extLst>
          </p:cNvPr>
          <p:cNvGrpSpPr/>
          <p:nvPr/>
        </p:nvGrpSpPr>
        <p:grpSpPr>
          <a:xfrm>
            <a:off x="2231811" y="4435400"/>
            <a:ext cx="2288625" cy="717550"/>
            <a:chOff x="2363941" y="4432301"/>
            <a:chExt cx="2288625" cy="717550"/>
          </a:xfrm>
        </p:grpSpPr>
        <p:sp>
          <p:nvSpPr>
            <p:cNvPr id="90" name="フリーフォーム: 図形 89">
              <a:extLst>
                <a:ext uri="{FF2B5EF4-FFF2-40B4-BE49-F238E27FC236}">
                  <a16:creationId xmlns:a16="http://schemas.microsoft.com/office/drawing/2014/main" id="{78943DEF-1853-F410-5D19-40295174DC25}"/>
                </a:ext>
              </a:extLst>
            </p:cNvPr>
            <p:cNvSpPr/>
            <p:nvPr/>
          </p:nvSpPr>
          <p:spPr>
            <a:xfrm>
              <a:off x="2363941" y="4432301"/>
              <a:ext cx="2288625" cy="717550"/>
            </a:xfrm>
            <a:custGeom>
              <a:avLst/>
              <a:gdLst>
                <a:gd name="connsiteX0" fmla="*/ 344469 w 2288625"/>
                <a:gd name="connsiteY0" fmla="*/ 0 h 717550"/>
                <a:gd name="connsiteX1" fmla="*/ 2169031 w 2288625"/>
                <a:gd name="connsiteY1" fmla="*/ 0 h 717550"/>
                <a:gd name="connsiteX2" fmla="*/ 2288625 w 2288625"/>
                <a:gd name="connsiteY2" fmla="*/ 119594 h 717550"/>
                <a:gd name="connsiteX3" fmla="*/ 2288625 w 2288625"/>
                <a:gd name="connsiteY3" fmla="*/ 597956 h 717550"/>
                <a:gd name="connsiteX4" fmla="*/ 2169031 w 2288625"/>
                <a:gd name="connsiteY4" fmla="*/ 717550 h 717550"/>
                <a:gd name="connsiteX5" fmla="*/ 344469 w 2288625"/>
                <a:gd name="connsiteY5" fmla="*/ 717550 h 717550"/>
                <a:gd name="connsiteX6" fmla="*/ 224875 w 2288625"/>
                <a:gd name="connsiteY6" fmla="*/ 597956 h 717550"/>
                <a:gd name="connsiteX7" fmla="*/ 224875 w 2288625"/>
                <a:gd name="connsiteY7" fmla="*/ 414380 h 717550"/>
                <a:gd name="connsiteX8" fmla="*/ 0 w 2288625"/>
                <a:gd name="connsiteY8" fmla="*/ 358775 h 717550"/>
                <a:gd name="connsiteX9" fmla="*/ 224875 w 2288625"/>
                <a:gd name="connsiteY9" fmla="*/ 303171 h 717550"/>
                <a:gd name="connsiteX10" fmla="*/ 224875 w 2288625"/>
                <a:gd name="connsiteY10" fmla="*/ 119594 h 717550"/>
                <a:gd name="connsiteX11" fmla="*/ 344469 w 2288625"/>
                <a:gd name="connsiteY11" fmla="*/ 0 h 717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8625" h="717550">
                  <a:moveTo>
                    <a:pt x="344469" y="0"/>
                  </a:moveTo>
                  <a:lnTo>
                    <a:pt x="2169031" y="0"/>
                  </a:lnTo>
                  <a:cubicBezTo>
                    <a:pt x="2235081" y="0"/>
                    <a:pt x="2288625" y="53544"/>
                    <a:pt x="2288625" y="119594"/>
                  </a:cubicBezTo>
                  <a:lnTo>
                    <a:pt x="2288625" y="597956"/>
                  </a:lnTo>
                  <a:cubicBezTo>
                    <a:pt x="2288625" y="664006"/>
                    <a:pt x="2235081" y="717550"/>
                    <a:pt x="2169031" y="717550"/>
                  </a:cubicBezTo>
                  <a:lnTo>
                    <a:pt x="344469" y="717550"/>
                  </a:lnTo>
                  <a:cubicBezTo>
                    <a:pt x="278419" y="717550"/>
                    <a:pt x="224875" y="664006"/>
                    <a:pt x="224875" y="597956"/>
                  </a:cubicBezTo>
                  <a:lnTo>
                    <a:pt x="224875" y="414380"/>
                  </a:lnTo>
                  <a:lnTo>
                    <a:pt x="0" y="358775"/>
                  </a:lnTo>
                  <a:lnTo>
                    <a:pt x="224875" y="303171"/>
                  </a:lnTo>
                  <a:lnTo>
                    <a:pt x="224875" y="119594"/>
                  </a:lnTo>
                  <a:cubicBezTo>
                    <a:pt x="224875" y="53544"/>
                    <a:pt x="278419" y="0"/>
                    <a:pt x="3444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E079C974-BDBC-B584-D22B-5BF032365A4F}"/>
                </a:ext>
              </a:extLst>
            </p:cNvPr>
            <p:cNvSpPr txBox="1"/>
            <p:nvPr/>
          </p:nvSpPr>
          <p:spPr>
            <a:xfrm>
              <a:off x="2616199" y="4462791"/>
              <a:ext cx="2036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ゴシック" panose="020B0609070205080204" pitchFamily="49" charset="-128"/>
                  <a:ea typeface="ＭＳ ゴシック" panose="020B0609070205080204" pitchFamily="49" charset="-128"/>
                  <a:cs typeface="+mn-cs"/>
                </a:rPr>
                <a:t>許可するにチェックを入れる</a:t>
              </a:r>
              <a:endPara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endParaRPr>
            </a:p>
          </p:txBody>
        </p:sp>
        <p:pic>
          <p:nvPicPr>
            <p:cNvPr id="92" name="図 91">
              <a:extLst>
                <a:ext uri="{FF2B5EF4-FFF2-40B4-BE49-F238E27FC236}">
                  <a16:creationId xmlns:a16="http://schemas.microsoft.com/office/drawing/2014/main" id="{DDBB2572-D57D-0DA9-BC91-91FC0157BE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63914" y="4768851"/>
              <a:ext cx="1009791" cy="295316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029D4D6-A999-20F2-FBD0-13D6717C9251}"/>
              </a:ext>
            </a:extLst>
          </p:cNvPr>
          <p:cNvSpPr txBox="1"/>
          <p:nvPr/>
        </p:nvSpPr>
        <p:spPr>
          <a:xfrm>
            <a:off x="-24411" y="632231"/>
            <a:ext cx="5378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ダウンロードした</a:t>
            </a:r>
            <a:r>
              <a:rPr lang="en-US" altLang="ja-JP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Excel</a:t>
            </a: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ファイルへのアクセス許可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8178ED6-9BCB-1DDE-F6CC-21421F3DBF84}"/>
              </a:ext>
            </a:extLst>
          </p:cNvPr>
          <p:cNvSpPr txBox="1"/>
          <p:nvPr/>
        </p:nvSpPr>
        <p:spPr>
          <a:xfrm>
            <a:off x="124693" y="152617"/>
            <a:ext cx="7455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 【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調査回答者用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集約集計とチェック を用いた集計の仕方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D3189F5-F72A-AD6F-CD84-114275F6A913}"/>
              </a:ext>
            </a:extLst>
          </p:cNvPr>
          <p:cNvSpPr txBox="1"/>
          <p:nvPr/>
        </p:nvSpPr>
        <p:spPr>
          <a:xfrm>
            <a:off x="-24411" y="5775805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u="sng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 dirty="0"/>
              <a:t>○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dirty="0"/>
              <a:t>6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-3-3 【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調査回答者用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集約集計とチェック</a:t>
            </a:r>
            <a:r>
              <a:rPr lang="ja-JP" altLang="en-US" dirty="0"/>
              <a:t>について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7BE6433-12C0-E8D5-7FAD-E560CAACE050}"/>
              </a:ext>
            </a:extLst>
          </p:cNvPr>
          <p:cNvSpPr txBox="1"/>
          <p:nvPr/>
        </p:nvSpPr>
        <p:spPr>
          <a:xfrm>
            <a:off x="-29194" y="6188884"/>
            <a:ext cx="764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本ファイルは回収した様式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の集計とチェックを自動で行う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Excel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マクロブックです。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5E6C78D-5854-E93D-6984-7F6D0F0F4E18}"/>
              </a:ext>
            </a:extLst>
          </p:cNvPr>
          <p:cNvSpPr txBox="1"/>
          <p:nvPr/>
        </p:nvSpPr>
        <p:spPr>
          <a:xfrm>
            <a:off x="-24412" y="6730139"/>
            <a:ext cx="76482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使い方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該当教員から回収した様式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をまとめて保存するフォルダを作成します。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フォルダ名及び作成先はどこでも構いません。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本マニュアルでは、デスクトップに「個票回収フォルダ」と名前つけて作成。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（デスクトップで右クリック➤新規作成➤フォルダ➤名前を付けて確定）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03CFAC51-5DD2-F92E-DAD1-6C547F5EDE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220" y="8540584"/>
            <a:ext cx="861724" cy="73638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3C0BEA2-8EC2-1F09-EAB4-4CADEA659B0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23894" b="32820"/>
          <a:stretch/>
        </p:blipFill>
        <p:spPr>
          <a:xfrm>
            <a:off x="3498166" y="8540584"/>
            <a:ext cx="3203245" cy="118710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F1724F90-37BD-A7D7-90B4-940C54829585}"/>
              </a:ext>
            </a:extLst>
          </p:cNvPr>
          <p:cNvCxnSpPr>
            <a:cxnSpLocks/>
          </p:cNvCxnSpPr>
          <p:nvPr/>
        </p:nvCxnSpPr>
        <p:spPr>
          <a:xfrm>
            <a:off x="868473" y="8872719"/>
            <a:ext cx="2591117" cy="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634B7E3-2915-1182-5F12-C1BBF1E3E786}"/>
              </a:ext>
            </a:extLst>
          </p:cNvPr>
          <p:cNvSpPr txBox="1"/>
          <p:nvPr/>
        </p:nvSpPr>
        <p:spPr>
          <a:xfrm>
            <a:off x="-5162" y="9430919"/>
            <a:ext cx="75217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作成したフォルダ内に、全対象教員から</a:t>
            </a:r>
            <a:b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回収したファイルを全て入れます。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4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lang="ja-JP" altLang="en-US" sz="14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ほかのファイルは何も入れないでください。</a:t>
            </a:r>
            <a:endParaRPr lang="en-US" altLang="ja-JP" sz="14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入れるファイルの名前は任意で構いません。ただし、拡張子は </a:t>
            </a:r>
            <a:r>
              <a:rPr lang="en-US" altLang="ja-JP" sz="14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[.xlsx] </a:t>
            </a:r>
            <a:r>
              <a:rPr lang="ja-JP" altLang="en-US" sz="14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としてください。</a:t>
            </a:r>
            <a:endParaRPr lang="en-US" altLang="ja-JP" sz="14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E76C65D-AC64-E905-017E-F8FA96A0744C}"/>
              </a:ext>
            </a:extLst>
          </p:cNvPr>
          <p:cNvSpPr/>
          <p:nvPr/>
        </p:nvSpPr>
        <p:spPr>
          <a:xfrm>
            <a:off x="4254112" y="9053079"/>
            <a:ext cx="2419849" cy="687242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5C371C-63AF-A4CF-A1DA-BAF69213ECD7}"/>
              </a:ext>
            </a:extLst>
          </p:cNvPr>
          <p:cNvSpPr txBox="1"/>
          <p:nvPr/>
        </p:nvSpPr>
        <p:spPr>
          <a:xfrm>
            <a:off x="7051165" y="10374333"/>
            <a:ext cx="4749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-2-</a:t>
            </a:r>
          </a:p>
        </p:txBody>
      </p:sp>
    </p:spTree>
    <p:extLst>
      <p:ext uri="{BB962C8B-B14F-4D97-AF65-F5344CB8AC3E}">
        <p14:creationId xmlns:p14="http://schemas.microsoft.com/office/powerpoint/2010/main" val="1386790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図 39">
            <a:extLst>
              <a:ext uri="{FF2B5EF4-FFF2-40B4-BE49-F238E27FC236}">
                <a16:creationId xmlns:a16="http://schemas.microsoft.com/office/drawing/2014/main" id="{14AD0C32-4112-43C9-B6A3-8E685A279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0414" y="3018489"/>
            <a:ext cx="2879763" cy="190563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33441BB9-1377-DD64-EF4C-6F0EB8D41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877" y="2398768"/>
            <a:ext cx="3116836" cy="1504827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EEED0BA-4905-3A2A-78ED-4B9CC13AAE65}"/>
              </a:ext>
            </a:extLst>
          </p:cNvPr>
          <p:cNvSpPr txBox="1"/>
          <p:nvPr/>
        </p:nvSpPr>
        <p:spPr>
          <a:xfrm>
            <a:off x="50441" y="438043"/>
            <a:ext cx="7108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を開きます。マクロを有効にしてください。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7BEBE240-069E-261E-59FF-19A8FE840522}"/>
              </a:ext>
            </a:extLst>
          </p:cNvPr>
          <p:cNvGrpSpPr/>
          <p:nvPr/>
        </p:nvGrpSpPr>
        <p:grpSpPr>
          <a:xfrm>
            <a:off x="311877" y="851482"/>
            <a:ext cx="3709429" cy="609775"/>
            <a:chOff x="420687" y="4563849"/>
            <a:chExt cx="4621213" cy="759659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94CCCC3E-5783-B428-3464-0AC3D095197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" b="5590"/>
            <a:stretch/>
          </p:blipFill>
          <p:spPr>
            <a:xfrm>
              <a:off x="420687" y="4563849"/>
              <a:ext cx="4621213" cy="759659"/>
            </a:xfrm>
            <a:prstGeom prst="rect">
              <a:avLst/>
            </a:prstGeom>
          </p:spPr>
        </p:pic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46E20B96-F695-60FC-DACC-6D0D5C770565}"/>
                </a:ext>
              </a:extLst>
            </p:cNvPr>
            <p:cNvSpPr/>
            <p:nvPr/>
          </p:nvSpPr>
          <p:spPr>
            <a:xfrm>
              <a:off x="2731293" y="5133975"/>
              <a:ext cx="702470" cy="149424"/>
            </a:xfrm>
            <a:prstGeom prst="roundRect">
              <a:avLst>
                <a:gd name="adj" fmla="val 15735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41DE81E-BB42-6297-4DFB-A96459EA945C}"/>
              </a:ext>
            </a:extLst>
          </p:cNvPr>
          <p:cNvSpPr txBox="1"/>
          <p:nvPr/>
        </p:nvSpPr>
        <p:spPr>
          <a:xfrm>
            <a:off x="50441" y="1899941"/>
            <a:ext cx="7108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の「集計シート」の下部にある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集計処理実行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ボタンをクリックします。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A8EEB1B-5A32-5A2A-102B-DE203914CC97}"/>
              </a:ext>
            </a:extLst>
          </p:cNvPr>
          <p:cNvSpPr/>
          <p:nvPr/>
        </p:nvSpPr>
        <p:spPr>
          <a:xfrm>
            <a:off x="2628694" y="3524495"/>
            <a:ext cx="773913" cy="359560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2514EAD-5C03-6074-6ABB-7DFCA9DBDF79}"/>
              </a:ext>
            </a:extLst>
          </p:cNvPr>
          <p:cNvSpPr txBox="1"/>
          <p:nvPr/>
        </p:nvSpPr>
        <p:spPr>
          <a:xfrm>
            <a:off x="3495763" y="2296606"/>
            <a:ext cx="37274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0175" indent="-130175"/>
            <a:r>
              <a:rPr lang="ja-JP" altLang="en-US" sz="1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・本ファイルは、シート名の変更、行／列の挿入や削除、書式設定の変更等を行うと、マクロによる処理できません。変更等しないでください。</a:t>
            </a:r>
            <a:endParaRPr lang="en-US" altLang="ja-JP" sz="1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E082CC8-A101-3908-FF4B-3FBED117A373}"/>
              </a:ext>
            </a:extLst>
          </p:cNvPr>
          <p:cNvSpPr txBox="1"/>
          <p:nvPr/>
        </p:nvSpPr>
        <p:spPr>
          <a:xfrm>
            <a:off x="240801" y="4699110"/>
            <a:ext cx="349080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 OK ]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を押すと処理が開始されます。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処理のためにカーソルが砂時計マークになり、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Excel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画面がしばらく停止します。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完了のメッセージが表示されるまで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お待ちください。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2919A669-8A80-8F12-7714-E33B66D26975}"/>
              </a:ext>
            </a:extLst>
          </p:cNvPr>
          <p:cNvCxnSpPr>
            <a:cxnSpLocks/>
          </p:cNvCxnSpPr>
          <p:nvPr/>
        </p:nvCxnSpPr>
        <p:spPr>
          <a:xfrm>
            <a:off x="3420647" y="3700861"/>
            <a:ext cx="729767" cy="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ED25C6F-0437-1855-493D-A7C5A40E6B68}"/>
              </a:ext>
            </a:extLst>
          </p:cNvPr>
          <p:cNvSpPr txBox="1"/>
          <p:nvPr/>
        </p:nvSpPr>
        <p:spPr>
          <a:xfrm>
            <a:off x="50441" y="3995014"/>
            <a:ext cx="35417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④「参照」画面が開くので、①で作成したフォルダを選択し、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 OK ]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をクリックしてください。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07DC169D-548E-1EF4-9860-E0AE5A618823}"/>
              </a:ext>
            </a:extLst>
          </p:cNvPr>
          <p:cNvSpPr/>
          <p:nvPr/>
        </p:nvSpPr>
        <p:spPr>
          <a:xfrm>
            <a:off x="5418059" y="3580801"/>
            <a:ext cx="1191431" cy="165414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33A81736-9A0F-97F4-275F-B339483C84B6}"/>
              </a:ext>
            </a:extLst>
          </p:cNvPr>
          <p:cNvSpPr/>
          <p:nvPr/>
        </p:nvSpPr>
        <p:spPr>
          <a:xfrm>
            <a:off x="5993540" y="4749201"/>
            <a:ext cx="565150" cy="165414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87F36B20-CF78-9B66-2E07-1438C0250C84}"/>
              </a:ext>
            </a:extLst>
          </p:cNvPr>
          <p:cNvCxnSpPr>
            <a:cxnSpLocks/>
          </p:cNvCxnSpPr>
          <p:nvPr/>
        </p:nvCxnSpPr>
        <p:spPr>
          <a:xfrm>
            <a:off x="6298340" y="3746215"/>
            <a:ext cx="0" cy="1002986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図 48">
            <a:extLst>
              <a:ext uri="{FF2B5EF4-FFF2-40B4-BE49-F238E27FC236}">
                <a16:creationId xmlns:a16="http://schemas.microsoft.com/office/drawing/2014/main" id="{503C3C87-E42A-1631-5CD1-BC55E98F9C7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432"/>
          <a:stretch/>
        </p:blipFill>
        <p:spPr>
          <a:xfrm>
            <a:off x="4055160" y="4219760"/>
            <a:ext cx="820778" cy="10074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BC5E575E-731D-DA6B-8666-680D30037446}"/>
              </a:ext>
            </a:extLst>
          </p:cNvPr>
          <p:cNvSpPr/>
          <p:nvPr/>
        </p:nvSpPr>
        <p:spPr>
          <a:xfrm>
            <a:off x="4182974" y="4952401"/>
            <a:ext cx="623116" cy="235264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DDA1989A-00A9-2364-4F63-20CFF6C56038}"/>
              </a:ext>
            </a:extLst>
          </p:cNvPr>
          <p:cNvCxnSpPr>
            <a:cxnSpLocks/>
          </p:cNvCxnSpPr>
          <p:nvPr/>
        </p:nvCxnSpPr>
        <p:spPr>
          <a:xfrm flipH="1">
            <a:off x="4813246" y="5088455"/>
            <a:ext cx="1485094" cy="0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>
            <a:extLst>
              <a:ext uri="{FF2B5EF4-FFF2-40B4-BE49-F238E27FC236}">
                <a16:creationId xmlns:a16="http://schemas.microsoft.com/office/drawing/2014/main" id="{DEA2D7C1-9E51-60AE-CCD7-7135C162BFF0}"/>
              </a:ext>
            </a:extLst>
          </p:cNvPr>
          <p:cNvCxnSpPr>
            <a:cxnSpLocks/>
          </p:cNvCxnSpPr>
          <p:nvPr/>
        </p:nvCxnSpPr>
        <p:spPr>
          <a:xfrm>
            <a:off x="6298340" y="4920224"/>
            <a:ext cx="0" cy="167375"/>
          </a:xfrm>
          <a:prstGeom prst="straightConnector1">
            <a:avLst/>
          </a:prstGeom>
          <a:ln cap="rnd">
            <a:solidFill>
              <a:srgbClr val="FF0000"/>
            </a:solidFill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7" name="図 56">
            <a:extLst>
              <a:ext uri="{FF2B5EF4-FFF2-40B4-BE49-F238E27FC236}">
                <a16:creationId xmlns:a16="http://schemas.microsoft.com/office/drawing/2014/main" id="{C56D45E2-B4C5-6ABC-9B19-ED4927D1FD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224" y="7274420"/>
            <a:ext cx="3214371" cy="879828"/>
          </a:xfrm>
          <a:prstGeom prst="rect">
            <a:avLst/>
          </a:prstGeom>
        </p:spPr>
      </p:pic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75B08C8-3D3B-620B-2E60-2F9019C26BFB}"/>
              </a:ext>
            </a:extLst>
          </p:cNvPr>
          <p:cNvSpPr txBox="1"/>
          <p:nvPr/>
        </p:nvSpPr>
        <p:spPr>
          <a:xfrm>
            <a:off x="50441" y="6036517"/>
            <a:ext cx="6863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9700" indent="-13970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⑤処理完了後、集計結果が表示されます。画面上に赤いセル「正しい回答ではない教員が存在します」と表示される場合は、入力の正しくない回収ファイルが存在します。様式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の「集約データ一覧表」シートで確認し、当該教諭に確認後、ファイルを修正してください。修正後、②から再開してください。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6D38D323-62B4-2D60-FCF3-8CF6471F5DE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9029" y="7296282"/>
            <a:ext cx="3192137" cy="642712"/>
          </a:xfrm>
          <a:prstGeom prst="rect">
            <a:avLst/>
          </a:prstGeom>
        </p:spPr>
      </p:pic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17D9C1A-3CA6-1636-37DA-B000595E3337}"/>
              </a:ext>
            </a:extLst>
          </p:cNvPr>
          <p:cNvSpPr txBox="1"/>
          <p:nvPr/>
        </p:nvSpPr>
        <p:spPr>
          <a:xfrm>
            <a:off x="5323616" y="4953271"/>
            <a:ext cx="481404" cy="26161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処理</a:t>
            </a:r>
            <a:endParaRPr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BD61A7C2-3DF8-C72C-9655-3E7C26E2A7B5}"/>
              </a:ext>
            </a:extLst>
          </p:cNvPr>
          <p:cNvSpPr txBox="1"/>
          <p:nvPr/>
        </p:nvSpPr>
        <p:spPr>
          <a:xfrm>
            <a:off x="3785701" y="7110175"/>
            <a:ext cx="242435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シート「集計データ一覧表」</a:t>
            </a:r>
            <a:endParaRPr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D4DBA11-0100-B091-0F77-D5D5AC0EBA34}"/>
              </a:ext>
            </a:extLst>
          </p:cNvPr>
          <p:cNvSpPr txBox="1"/>
          <p:nvPr/>
        </p:nvSpPr>
        <p:spPr>
          <a:xfrm>
            <a:off x="394801" y="7110175"/>
            <a:ext cx="242435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/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シート「集計シート」</a:t>
            </a:r>
            <a:endParaRPr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5" name="四角形: 角を丸くする 64">
            <a:extLst>
              <a:ext uri="{FF2B5EF4-FFF2-40B4-BE49-F238E27FC236}">
                <a16:creationId xmlns:a16="http://schemas.microsoft.com/office/drawing/2014/main" id="{791360E1-FA2C-E48A-572F-E7C12F47BCC5}"/>
              </a:ext>
            </a:extLst>
          </p:cNvPr>
          <p:cNvSpPr/>
          <p:nvPr/>
        </p:nvSpPr>
        <p:spPr>
          <a:xfrm>
            <a:off x="2704141" y="7302839"/>
            <a:ext cx="997030" cy="235264"/>
          </a:xfrm>
          <a:prstGeom prst="roundRect">
            <a:avLst>
              <a:gd name="adj" fmla="val 157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0E9AA55E-E835-7540-6910-FBAFF6A37B95}"/>
              </a:ext>
            </a:extLst>
          </p:cNvPr>
          <p:cNvSpPr txBox="1"/>
          <p:nvPr/>
        </p:nvSpPr>
        <p:spPr>
          <a:xfrm>
            <a:off x="0" y="8512994"/>
            <a:ext cx="75092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9700" indent="-13970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➤「正しい回答ではない教員が存在します」の表示がなくなればデータが整っています。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39700" indent="-139700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様式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の「集計シート」に表示された人数を、</a:t>
            </a:r>
            <a:r>
              <a:rPr lang="en-US" altLang="ja-JP" sz="14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EduSurvey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の「５</a:t>
            </a:r>
            <a:r>
              <a:rPr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</a:t>
            </a: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教員の特別支援教育に関する専門性の向上」の各問に入力してください。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39700" indent="-139700"/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39700" indent="-139700"/>
            <a:r>
              <a:rPr lang="en-US" altLang="ja-JP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lang="en-US" altLang="ja-JP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6-3-3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や様式</a:t>
            </a:r>
            <a:r>
              <a:rPr lang="en-US" altLang="ja-JP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6-3-5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は、あくまで</a:t>
            </a:r>
            <a:r>
              <a:rPr lang="en-US" altLang="ja-JP" sz="1400" dirty="0" err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EduSurvey</a:t>
            </a:r>
            <a:r>
              <a:rPr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上の調査にご回答いただくための集計用のシートですので、文部科学省や教育委員委員会への提出は不要です。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C5C43B-5885-3CDE-E159-9C3484790186}"/>
              </a:ext>
            </a:extLst>
          </p:cNvPr>
          <p:cNvSpPr txBox="1"/>
          <p:nvPr/>
        </p:nvSpPr>
        <p:spPr>
          <a:xfrm>
            <a:off x="7051165" y="10239423"/>
            <a:ext cx="4749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kumimoji="1"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789662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</TotalTime>
  <Words>1280</Words>
  <Application>Microsoft Office PowerPoint</Application>
  <PresentationFormat>ユーザー設定</PresentationFormat>
  <Paragraphs>74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-apple-system</vt:lpstr>
      <vt:lpstr>ＭＳ 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肥田真幸</dc:creator>
  <cp:lastModifiedBy>支援２</cp:lastModifiedBy>
  <cp:revision>21</cp:revision>
  <dcterms:created xsi:type="dcterms:W3CDTF">2024-02-09T07:59:34Z</dcterms:created>
  <dcterms:modified xsi:type="dcterms:W3CDTF">2025-10-22T07:48:36Z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2025-10-15T07:50:56Z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70efbbe4-44ae-4563-ab65-e6e60445fbd1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</Properties>
</file>